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JPG" ContentType="image/jpeg"/>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941"/>
    <p:restoredTop sz="94648"/>
  </p:normalViewPr>
  <p:slideViewPr>
    <p:cSldViewPr snapToGrid="0" snapToObjects="1">
      <p:cViewPr varScale="1">
        <p:scale>
          <a:sx n="121" d="100"/>
          <a:sy n="121" d="100"/>
        </p:scale>
        <p:origin x="47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tiff>
</file>

<file path=ppt/media/image2.tiff>
</file>

<file path=ppt/media/image3.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08CCCFC-0731-4245-98F2-2883D75CB312}" type="datetimeFigureOut">
              <a:rPr lang="en-US" smtClean="0"/>
              <a:t>11/26/16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9292B8-98D1-8D46-8742-3E1268C56A80}" type="slidenum">
              <a:rPr lang="en-US" smtClean="0"/>
              <a:t>‹#›</a:t>
            </a:fld>
            <a:endParaRPr lang="en-US"/>
          </a:p>
        </p:txBody>
      </p:sp>
    </p:spTree>
    <p:extLst>
      <p:ext uri="{BB962C8B-B14F-4D97-AF65-F5344CB8AC3E}">
        <p14:creationId xmlns:p14="http://schemas.microsoft.com/office/powerpoint/2010/main" val="13913127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08CCCFC-0731-4245-98F2-2883D75CB312}" type="datetimeFigureOut">
              <a:rPr lang="en-US" smtClean="0"/>
              <a:t>11/26/16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9292B8-98D1-8D46-8742-3E1268C56A80}" type="slidenum">
              <a:rPr lang="en-US" smtClean="0"/>
              <a:t>‹#›</a:t>
            </a:fld>
            <a:endParaRPr lang="en-US"/>
          </a:p>
        </p:txBody>
      </p:sp>
    </p:spTree>
    <p:extLst>
      <p:ext uri="{BB962C8B-B14F-4D97-AF65-F5344CB8AC3E}">
        <p14:creationId xmlns:p14="http://schemas.microsoft.com/office/powerpoint/2010/main" val="12918055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08CCCFC-0731-4245-98F2-2883D75CB312}" type="datetimeFigureOut">
              <a:rPr lang="en-US" smtClean="0"/>
              <a:t>11/26/16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9292B8-98D1-8D46-8742-3E1268C56A80}" type="slidenum">
              <a:rPr lang="en-US" smtClean="0"/>
              <a:t>‹#›</a:t>
            </a:fld>
            <a:endParaRPr lang="en-US"/>
          </a:p>
        </p:txBody>
      </p:sp>
    </p:spTree>
    <p:extLst>
      <p:ext uri="{BB962C8B-B14F-4D97-AF65-F5344CB8AC3E}">
        <p14:creationId xmlns:p14="http://schemas.microsoft.com/office/powerpoint/2010/main" val="3170312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08CCCFC-0731-4245-98F2-2883D75CB312}" type="datetimeFigureOut">
              <a:rPr lang="en-US" smtClean="0"/>
              <a:t>11/26/16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9292B8-98D1-8D46-8742-3E1268C56A80}" type="slidenum">
              <a:rPr lang="en-US" smtClean="0"/>
              <a:t>‹#›</a:t>
            </a:fld>
            <a:endParaRPr lang="en-US"/>
          </a:p>
        </p:txBody>
      </p:sp>
    </p:spTree>
    <p:extLst>
      <p:ext uri="{BB962C8B-B14F-4D97-AF65-F5344CB8AC3E}">
        <p14:creationId xmlns:p14="http://schemas.microsoft.com/office/powerpoint/2010/main" val="11558951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08CCCFC-0731-4245-98F2-2883D75CB312}" type="datetimeFigureOut">
              <a:rPr lang="en-US" smtClean="0"/>
              <a:t>11/26/16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9292B8-98D1-8D46-8742-3E1268C56A80}" type="slidenum">
              <a:rPr lang="en-US" smtClean="0"/>
              <a:t>‹#›</a:t>
            </a:fld>
            <a:endParaRPr lang="en-US"/>
          </a:p>
        </p:txBody>
      </p:sp>
    </p:spTree>
    <p:extLst>
      <p:ext uri="{BB962C8B-B14F-4D97-AF65-F5344CB8AC3E}">
        <p14:creationId xmlns:p14="http://schemas.microsoft.com/office/powerpoint/2010/main" val="1949599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08CCCFC-0731-4245-98F2-2883D75CB312}" type="datetimeFigureOut">
              <a:rPr lang="en-US" smtClean="0"/>
              <a:t>11/26/16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9292B8-98D1-8D46-8742-3E1268C56A80}" type="slidenum">
              <a:rPr lang="en-US" smtClean="0"/>
              <a:t>‹#›</a:t>
            </a:fld>
            <a:endParaRPr lang="en-US"/>
          </a:p>
        </p:txBody>
      </p:sp>
    </p:spTree>
    <p:extLst>
      <p:ext uri="{BB962C8B-B14F-4D97-AF65-F5344CB8AC3E}">
        <p14:creationId xmlns:p14="http://schemas.microsoft.com/office/powerpoint/2010/main" val="17791667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08CCCFC-0731-4245-98F2-2883D75CB312}" type="datetimeFigureOut">
              <a:rPr lang="en-US" smtClean="0"/>
              <a:t>11/26/16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69292B8-98D1-8D46-8742-3E1268C56A80}" type="slidenum">
              <a:rPr lang="en-US" smtClean="0"/>
              <a:t>‹#›</a:t>
            </a:fld>
            <a:endParaRPr lang="en-US"/>
          </a:p>
        </p:txBody>
      </p:sp>
    </p:spTree>
    <p:extLst>
      <p:ext uri="{BB962C8B-B14F-4D97-AF65-F5344CB8AC3E}">
        <p14:creationId xmlns:p14="http://schemas.microsoft.com/office/powerpoint/2010/main" val="8926277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08CCCFC-0731-4245-98F2-2883D75CB312}" type="datetimeFigureOut">
              <a:rPr lang="en-US" smtClean="0"/>
              <a:t>11/26/16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9292B8-98D1-8D46-8742-3E1268C56A80}" type="slidenum">
              <a:rPr lang="en-US" smtClean="0"/>
              <a:t>‹#›</a:t>
            </a:fld>
            <a:endParaRPr lang="en-US"/>
          </a:p>
        </p:txBody>
      </p:sp>
    </p:spTree>
    <p:extLst>
      <p:ext uri="{BB962C8B-B14F-4D97-AF65-F5344CB8AC3E}">
        <p14:creationId xmlns:p14="http://schemas.microsoft.com/office/powerpoint/2010/main" val="73937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08CCCFC-0731-4245-98F2-2883D75CB312}" type="datetimeFigureOut">
              <a:rPr lang="en-US" smtClean="0"/>
              <a:t>11/26/16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9292B8-98D1-8D46-8742-3E1268C56A80}" type="slidenum">
              <a:rPr lang="en-US" smtClean="0"/>
              <a:t>‹#›</a:t>
            </a:fld>
            <a:endParaRPr lang="en-US"/>
          </a:p>
        </p:txBody>
      </p:sp>
    </p:spTree>
    <p:extLst>
      <p:ext uri="{BB962C8B-B14F-4D97-AF65-F5344CB8AC3E}">
        <p14:creationId xmlns:p14="http://schemas.microsoft.com/office/powerpoint/2010/main" val="14161320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08CCCFC-0731-4245-98F2-2883D75CB312}" type="datetimeFigureOut">
              <a:rPr lang="en-US" smtClean="0"/>
              <a:t>11/26/16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9292B8-98D1-8D46-8742-3E1268C56A80}" type="slidenum">
              <a:rPr lang="en-US" smtClean="0"/>
              <a:t>‹#›</a:t>
            </a:fld>
            <a:endParaRPr lang="en-US"/>
          </a:p>
        </p:txBody>
      </p:sp>
    </p:spTree>
    <p:extLst>
      <p:ext uri="{BB962C8B-B14F-4D97-AF65-F5344CB8AC3E}">
        <p14:creationId xmlns:p14="http://schemas.microsoft.com/office/powerpoint/2010/main" val="3706760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08CCCFC-0731-4245-98F2-2883D75CB312}" type="datetimeFigureOut">
              <a:rPr lang="en-US" smtClean="0"/>
              <a:t>11/26/16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9292B8-98D1-8D46-8742-3E1268C56A80}" type="slidenum">
              <a:rPr lang="en-US" smtClean="0"/>
              <a:t>‹#›</a:t>
            </a:fld>
            <a:endParaRPr lang="en-US"/>
          </a:p>
        </p:txBody>
      </p:sp>
    </p:spTree>
    <p:extLst>
      <p:ext uri="{BB962C8B-B14F-4D97-AF65-F5344CB8AC3E}">
        <p14:creationId xmlns:p14="http://schemas.microsoft.com/office/powerpoint/2010/main" val="10293426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8CCCFC-0731-4245-98F2-2883D75CB312}" type="datetimeFigureOut">
              <a:rPr lang="en-US" smtClean="0"/>
              <a:t>11/26/16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69292B8-98D1-8D46-8742-3E1268C56A80}" type="slidenum">
              <a:rPr lang="en-US" smtClean="0"/>
              <a:t>‹#›</a:t>
            </a:fld>
            <a:endParaRPr lang="en-US"/>
          </a:p>
        </p:txBody>
      </p:sp>
    </p:spTree>
    <p:extLst>
      <p:ext uri="{BB962C8B-B14F-4D97-AF65-F5344CB8AC3E}">
        <p14:creationId xmlns:p14="http://schemas.microsoft.com/office/powerpoint/2010/main" val="11050651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25516" y="546537"/>
            <a:ext cx="10951780" cy="2308324"/>
          </a:xfrm>
          <a:prstGeom prst="rect">
            <a:avLst/>
          </a:prstGeom>
          <a:noFill/>
        </p:spPr>
        <p:txBody>
          <a:bodyPr wrap="square" rtlCol="0">
            <a:spAutoFit/>
          </a:bodyPr>
          <a:lstStyle/>
          <a:p>
            <a:r>
              <a:rPr lang="en-US" dirty="0" smtClean="0"/>
              <a:t>Roughly how our board will look. Middle of the board is of course the biggest piece being 22in across and each wing being 11in across. </a:t>
            </a:r>
          </a:p>
          <a:p>
            <a:endParaRPr lang="en-US" dirty="0" smtClean="0"/>
          </a:p>
          <a:p>
            <a:r>
              <a:rPr lang="en-US" dirty="0" smtClean="0"/>
              <a:t>Slide 2: Left wing</a:t>
            </a:r>
          </a:p>
          <a:p>
            <a:r>
              <a:rPr lang="en-US" dirty="0" smtClean="0"/>
              <a:t>Slide 3: Middle</a:t>
            </a:r>
          </a:p>
          <a:p>
            <a:r>
              <a:rPr lang="en-US" dirty="0" smtClean="0"/>
              <a:t>Slide 4: Right wing</a:t>
            </a:r>
          </a:p>
          <a:p>
            <a:endParaRPr lang="en-US" dirty="0"/>
          </a:p>
          <a:p>
            <a:r>
              <a:rPr lang="en-US" dirty="0" smtClean="0"/>
              <a:t>Not quite the fonts we will use either. Some thing will be draw/written on to the board</a:t>
            </a:r>
            <a:endParaRPr lang="en-US" dirty="0"/>
          </a:p>
        </p:txBody>
      </p:sp>
    </p:spTree>
    <p:extLst>
      <p:ext uri="{BB962C8B-B14F-4D97-AF65-F5344CB8AC3E}">
        <p14:creationId xmlns:p14="http://schemas.microsoft.com/office/powerpoint/2010/main" val="199159197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202309" y="1218638"/>
            <a:ext cx="5461560" cy="369332"/>
          </a:xfrm>
          <a:prstGeom prst="rect">
            <a:avLst/>
          </a:prstGeom>
          <a:noFill/>
        </p:spPr>
        <p:txBody>
          <a:bodyPr wrap="none" rtlCol="0">
            <a:spAutoFit/>
          </a:bodyPr>
          <a:lstStyle/>
          <a:p>
            <a:r>
              <a:rPr lang="en-US" smtClean="0"/>
              <a:t>**Picture of our board in 0-13 format like in the game**</a:t>
            </a:r>
            <a:endParaRPr lang="en-US"/>
          </a:p>
        </p:txBody>
      </p:sp>
      <p:sp>
        <p:nvSpPr>
          <p:cNvPr id="6" name="Rectangle 5"/>
          <p:cNvSpPr/>
          <p:nvPr/>
        </p:nvSpPr>
        <p:spPr>
          <a:xfrm>
            <a:off x="1376855" y="818078"/>
            <a:ext cx="9112469" cy="117045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3763370" y="2237254"/>
            <a:ext cx="3694794" cy="584775"/>
          </a:xfrm>
          <a:prstGeom prst="rect">
            <a:avLst/>
          </a:prstGeom>
          <a:noFill/>
        </p:spPr>
        <p:txBody>
          <a:bodyPr wrap="none" rtlCol="0">
            <a:spAutoFit/>
          </a:bodyPr>
          <a:lstStyle/>
          <a:p>
            <a:r>
              <a:rPr lang="en-US" sz="3200" dirty="0" smtClean="0"/>
              <a:t>Machine VS Machine</a:t>
            </a:r>
            <a:endParaRPr lang="en-US" sz="3200" dirty="0"/>
          </a:p>
        </p:txBody>
      </p:sp>
      <p:sp>
        <p:nvSpPr>
          <p:cNvPr id="8" name="TextBox 7"/>
          <p:cNvSpPr txBox="1"/>
          <p:nvPr/>
        </p:nvSpPr>
        <p:spPr>
          <a:xfrm>
            <a:off x="4044725" y="223657"/>
            <a:ext cx="3132083" cy="584775"/>
          </a:xfrm>
          <a:prstGeom prst="rect">
            <a:avLst/>
          </a:prstGeom>
          <a:noFill/>
        </p:spPr>
        <p:txBody>
          <a:bodyPr wrap="square" rtlCol="0">
            <a:spAutoFit/>
          </a:bodyPr>
          <a:lstStyle/>
          <a:p>
            <a:pPr algn="ctr"/>
            <a:r>
              <a:rPr lang="en-US" sz="3200" dirty="0" smtClean="0"/>
              <a:t>Board Layout</a:t>
            </a:r>
            <a:endParaRPr lang="en-US" sz="3200" dirty="0"/>
          </a:p>
        </p:txBody>
      </p:sp>
      <p:sp>
        <p:nvSpPr>
          <p:cNvPr id="9" name="Rectangle 8"/>
          <p:cNvSpPr/>
          <p:nvPr/>
        </p:nvSpPr>
        <p:spPr>
          <a:xfrm>
            <a:off x="1376855" y="3019996"/>
            <a:ext cx="9112469" cy="20313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1376856" y="3019996"/>
            <a:ext cx="9112468" cy="2031325"/>
          </a:xfrm>
          <a:prstGeom prst="rect">
            <a:avLst/>
          </a:prstGeom>
          <a:noFill/>
        </p:spPr>
        <p:txBody>
          <a:bodyPr wrap="square" rtlCol="0">
            <a:spAutoFit/>
          </a:bodyPr>
          <a:lstStyle/>
          <a:p>
            <a:r>
              <a:rPr lang="en-US" sz="1400" dirty="0" smtClean="0"/>
              <a:t>Heuristic 1: </a:t>
            </a:r>
            <a:r>
              <a:rPr lang="en-US" sz="1400" dirty="0"/>
              <a:t>simply compares the number of pebbles in each player’s mancala. If the player’s mancala contains more pebbles than the opponent’s mancala, then that state is preferred. That is, it takes the difference between </a:t>
            </a:r>
            <a:r>
              <a:rPr lang="en-US" sz="1400" dirty="0" smtClean="0"/>
              <a:t>mancalas</a:t>
            </a:r>
            <a:r>
              <a:rPr lang="en-US" sz="1400" dirty="0"/>
              <a:t>.</a:t>
            </a:r>
            <a:endParaRPr lang="en-US" sz="1400" dirty="0" smtClean="0"/>
          </a:p>
          <a:p>
            <a:endParaRPr lang="en-US" sz="1400" dirty="0"/>
          </a:p>
          <a:p>
            <a:r>
              <a:rPr lang="en-US" sz="1400" dirty="0" smtClean="0"/>
              <a:t>Heuristic 2:</a:t>
            </a:r>
            <a:r>
              <a:rPr lang="en-US" sz="1400" dirty="0"/>
              <a:t>considers pebbles on a player’s side of the board to have already been captured by that player. (Pebbles in opponent’s pit means pebble’s in opponent’s mancala).</a:t>
            </a:r>
            <a:r>
              <a:rPr lang="en-US" sz="1400" dirty="0" smtClean="0">
                <a:effectLst/>
              </a:rPr>
              <a:t> </a:t>
            </a:r>
            <a:endParaRPr lang="en-US" sz="1400" dirty="0" smtClean="0"/>
          </a:p>
          <a:p>
            <a:endParaRPr lang="en-US" sz="1400" dirty="0" smtClean="0"/>
          </a:p>
          <a:p>
            <a:r>
              <a:rPr lang="en-US" sz="1400" dirty="0" smtClean="0"/>
              <a:t>Heuristic 3:</a:t>
            </a:r>
            <a:r>
              <a:rPr lang="en-US" sz="1400" dirty="0"/>
              <a:t>prioritizes states with more empty pits on a player’s side. The more empty pits, the better.</a:t>
            </a:r>
            <a:r>
              <a:rPr lang="en-US" sz="1400" dirty="0" smtClean="0">
                <a:effectLst/>
              </a:rPr>
              <a:t> </a:t>
            </a:r>
            <a:endParaRPr lang="en-US" sz="1400" dirty="0" smtClean="0"/>
          </a:p>
          <a:p>
            <a:endParaRPr lang="en-US" sz="1400" dirty="0"/>
          </a:p>
          <a:p>
            <a:r>
              <a:rPr lang="en-US" sz="1400" dirty="0" smtClean="0"/>
              <a:t>Heuristic 4: </a:t>
            </a:r>
            <a:r>
              <a:rPr lang="en-US" sz="1400" dirty="0"/>
              <a:t>prioritizes states that contain potential capture moves for the player</a:t>
            </a:r>
            <a:r>
              <a:rPr lang="en-US" sz="1400" dirty="0" smtClean="0"/>
              <a:t>.</a:t>
            </a:r>
            <a:endParaRPr lang="en-US" sz="1400" dirty="0"/>
          </a:p>
        </p:txBody>
      </p:sp>
      <p:sp>
        <p:nvSpPr>
          <p:cNvPr id="12" name="TextBox 11"/>
          <p:cNvSpPr txBox="1"/>
          <p:nvPr/>
        </p:nvSpPr>
        <p:spPr>
          <a:xfrm>
            <a:off x="2942728" y="5249288"/>
            <a:ext cx="5336076" cy="584775"/>
          </a:xfrm>
          <a:prstGeom prst="rect">
            <a:avLst/>
          </a:prstGeom>
          <a:noFill/>
        </p:spPr>
        <p:txBody>
          <a:bodyPr wrap="none" rtlCol="0">
            <a:spAutoFit/>
          </a:bodyPr>
          <a:lstStyle/>
          <a:p>
            <a:r>
              <a:rPr lang="en-US" sz="3200" smtClean="0"/>
              <a:t>Results of Machine vs Machine</a:t>
            </a:r>
            <a:endParaRPr lang="en-US" sz="3200" dirty="0"/>
          </a:p>
        </p:txBody>
      </p:sp>
      <p:sp>
        <p:nvSpPr>
          <p:cNvPr id="14" name="Rectangle 13"/>
          <p:cNvSpPr/>
          <p:nvPr/>
        </p:nvSpPr>
        <p:spPr>
          <a:xfrm>
            <a:off x="1376854" y="5834063"/>
            <a:ext cx="9112469" cy="81898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1376854" y="5898119"/>
            <a:ext cx="9112469" cy="646331"/>
          </a:xfrm>
          <a:prstGeom prst="rect">
            <a:avLst/>
          </a:prstGeom>
          <a:noFill/>
        </p:spPr>
        <p:txBody>
          <a:bodyPr wrap="square" rtlCol="0">
            <a:spAutoFit/>
          </a:bodyPr>
          <a:lstStyle/>
          <a:p>
            <a:r>
              <a:rPr lang="en-US" dirty="0" smtClean="0"/>
              <a:t>**here we will have data about showing the different heuristics and how they did when pitted against each other. Also this will take in to account AB(0-8)**</a:t>
            </a:r>
            <a:endParaRPr lang="en-US" dirty="0"/>
          </a:p>
        </p:txBody>
      </p:sp>
    </p:spTree>
    <p:extLst>
      <p:ext uri="{BB962C8B-B14F-4D97-AF65-F5344CB8AC3E}">
        <p14:creationId xmlns:p14="http://schemas.microsoft.com/office/powerpoint/2010/main" val="99241276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
            <a:ext cx="12191999" cy="1107996"/>
          </a:xfrm>
          <a:prstGeom prst="rect">
            <a:avLst/>
          </a:prstGeom>
          <a:noFill/>
        </p:spPr>
        <p:txBody>
          <a:bodyPr wrap="square" rtlCol="0">
            <a:spAutoFit/>
          </a:bodyPr>
          <a:lstStyle/>
          <a:p>
            <a:pPr algn="ctr"/>
            <a:r>
              <a:rPr lang="en-US" sz="4800" dirty="0" smtClean="0">
                <a:latin typeface="8BIT WONDER Nominal" charset="0"/>
                <a:ea typeface="8BIT WONDER Nominal" charset="0"/>
                <a:cs typeface="8BIT WONDER Nominal" charset="0"/>
              </a:rPr>
              <a:t>MANCALA</a:t>
            </a:r>
          </a:p>
          <a:p>
            <a:pPr algn="ctr"/>
            <a:r>
              <a:rPr lang="en-US" dirty="0" smtClean="0">
                <a:latin typeface="Calibri" charset="0"/>
                <a:ea typeface="Calibri" charset="0"/>
                <a:cs typeface="Calibri" charset="0"/>
              </a:rPr>
              <a:t>Luke Johnson and Chandler Capps</a:t>
            </a:r>
            <a:endParaRPr lang="en-US" dirty="0">
              <a:latin typeface="Calibri" charset="0"/>
              <a:ea typeface="Calibri" charset="0"/>
              <a:cs typeface="Calibri" charset="0"/>
            </a:endParaRPr>
          </a:p>
        </p:txBody>
      </p:sp>
      <p:pic>
        <p:nvPicPr>
          <p:cNvPr id="5" name="Picture 4"/>
          <p:cNvPicPr>
            <a:picLocks noChangeAspect="1"/>
          </p:cNvPicPr>
          <p:nvPr/>
        </p:nvPicPr>
        <p:blipFill>
          <a:blip r:embed="rId2"/>
          <a:stretch>
            <a:fillRect/>
          </a:stretch>
        </p:blipFill>
        <p:spPr>
          <a:xfrm>
            <a:off x="1905525" y="1107995"/>
            <a:ext cx="8380948" cy="1515256"/>
          </a:xfrm>
          <a:prstGeom prst="rect">
            <a:avLst/>
          </a:prstGeom>
        </p:spPr>
      </p:pic>
      <p:sp>
        <p:nvSpPr>
          <p:cNvPr id="6" name="TextBox 5"/>
          <p:cNvSpPr txBox="1"/>
          <p:nvPr/>
        </p:nvSpPr>
        <p:spPr>
          <a:xfrm>
            <a:off x="853799" y="2621559"/>
            <a:ext cx="2916952" cy="769441"/>
          </a:xfrm>
          <a:prstGeom prst="rect">
            <a:avLst/>
          </a:prstGeom>
          <a:noFill/>
        </p:spPr>
        <p:txBody>
          <a:bodyPr wrap="none" rtlCol="0">
            <a:spAutoFit/>
          </a:bodyPr>
          <a:lstStyle/>
          <a:p>
            <a:r>
              <a:rPr lang="en-US" sz="4400" u="sng" dirty="0" smtClean="0"/>
              <a:t>How to play</a:t>
            </a:r>
            <a:endParaRPr lang="en-US" sz="4400" u="sng" dirty="0"/>
          </a:p>
        </p:txBody>
      </p:sp>
      <p:sp>
        <p:nvSpPr>
          <p:cNvPr id="7" name="TextBox 6"/>
          <p:cNvSpPr txBox="1"/>
          <p:nvPr/>
        </p:nvSpPr>
        <p:spPr>
          <a:xfrm>
            <a:off x="262758" y="3359544"/>
            <a:ext cx="4099033" cy="3293209"/>
          </a:xfrm>
          <a:prstGeom prst="rect">
            <a:avLst/>
          </a:prstGeom>
          <a:noFill/>
        </p:spPr>
        <p:txBody>
          <a:bodyPr wrap="square" rtlCol="0">
            <a:spAutoFit/>
          </a:bodyPr>
          <a:lstStyle/>
          <a:p>
            <a:pPr marL="342900" indent="-342900">
              <a:buFont typeface="+mj-lt"/>
              <a:buAutoNum type="arabicPeriod"/>
            </a:pPr>
            <a:r>
              <a:rPr lang="en-US" sz="1300" dirty="0" smtClean="0"/>
              <a:t>Each player has a Mancala that will hold all of their pieces that they score</a:t>
            </a:r>
          </a:p>
          <a:p>
            <a:pPr marL="342900" indent="-342900">
              <a:buFont typeface="+mj-lt"/>
              <a:buAutoNum type="arabicPeriod"/>
            </a:pPr>
            <a:r>
              <a:rPr lang="en-US" sz="1300" dirty="0" smtClean="0"/>
              <a:t>You will pick from one of your six pits (depends on which side you sit on) and you will place one piece in every pit you go across until you have run out of pieces from the pit you picked up</a:t>
            </a:r>
          </a:p>
          <a:p>
            <a:pPr marL="342900" indent="-342900">
              <a:buFont typeface="+mj-lt"/>
              <a:buAutoNum type="arabicPeriod"/>
            </a:pPr>
            <a:r>
              <a:rPr lang="en-US" sz="1300" dirty="0" smtClean="0"/>
              <a:t>Every time you pass through your Mancala, you will drop off a piece as a point</a:t>
            </a:r>
          </a:p>
          <a:p>
            <a:pPr marL="342900" indent="-342900">
              <a:buFont typeface="+mj-lt"/>
              <a:buAutoNum type="arabicPeriod"/>
            </a:pPr>
            <a:r>
              <a:rPr lang="en-US" sz="1300" dirty="0" smtClean="0"/>
              <a:t>If you land in one of your spaces with zero pieces in it then you get the opponent's pieces on the opposite side as well immediately in your Mancala </a:t>
            </a:r>
          </a:p>
          <a:p>
            <a:pPr marL="342900" indent="-342900">
              <a:buFont typeface="+mj-lt"/>
              <a:buAutoNum type="arabicPeriod"/>
            </a:pPr>
            <a:r>
              <a:rPr lang="en-US" sz="1300" dirty="0" smtClean="0"/>
              <a:t>If a player runs out of pieces on his side then the opponent gets the rest of the pieces that remain on his side </a:t>
            </a:r>
          </a:p>
          <a:p>
            <a:pPr marL="342900" indent="-342900">
              <a:buFont typeface="+mj-lt"/>
              <a:buAutoNum type="arabicPeriod"/>
            </a:pPr>
            <a:r>
              <a:rPr lang="en-US" sz="1300" dirty="0" smtClean="0"/>
              <a:t>The score is decided after all pieces have been accounted for</a:t>
            </a:r>
            <a:endParaRPr lang="en-US" sz="1300" dirty="0"/>
          </a:p>
        </p:txBody>
      </p:sp>
      <p:sp>
        <p:nvSpPr>
          <p:cNvPr id="9" name="TextBox 8"/>
          <p:cNvSpPr txBox="1"/>
          <p:nvPr/>
        </p:nvSpPr>
        <p:spPr>
          <a:xfrm>
            <a:off x="6267316" y="2621559"/>
            <a:ext cx="4481291" cy="769441"/>
          </a:xfrm>
          <a:prstGeom prst="rect">
            <a:avLst/>
          </a:prstGeom>
          <a:noFill/>
        </p:spPr>
        <p:txBody>
          <a:bodyPr wrap="none" rtlCol="0">
            <a:spAutoFit/>
          </a:bodyPr>
          <a:lstStyle/>
          <a:p>
            <a:r>
              <a:rPr lang="en-US" sz="4400" u="sng" dirty="0" smtClean="0"/>
              <a:t>Goal of the Project</a:t>
            </a:r>
            <a:endParaRPr lang="en-US" sz="4400" u="sng" dirty="0"/>
          </a:p>
        </p:txBody>
      </p:sp>
      <p:sp>
        <p:nvSpPr>
          <p:cNvPr id="12" name="TextBox 11"/>
          <p:cNvSpPr txBox="1"/>
          <p:nvPr/>
        </p:nvSpPr>
        <p:spPr>
          <a:xfrm>
            <a:off x="6267316" y="3390999"/>
            <a:ext cx="4481291" cy="3108543"/>
          </a:xfrm>
          <a:prstGeom prst="rect">
            <a:avLst/>
          </a:prstGeom>
          <a:noFill/>
        </p:spPr>
        <p:txBody>
          <a:bodyPr wrap="square" rtlCol="0">
            <a:spAutoFit/>
          </a:bodyPr>
          <a:lstStyle/>
          <a:p>
            <a:r>
              <a:rPr lang="en-US" sz="1400" dirty="0" smtClean="0"/>
              <a:t>The goal of our project was to construct a program that could intellectually play the game of Mancala in a manner that was close to human choice.</a:t>
            </a:r>
          </a:p>
          <a:p>
            <a:endParaRPr lang="en-US" sz="1400" dirty="0" smtClean="0"/>
          </a:p>
          <a:p>
            <a:r>
              <a:rPr lang="en-US" sz="1400" dirty="0" smtClean="0"/>
              <a:t>Next was to make this program smart enough to predict further into the game than an average Mancala player can often perceive and make choices that would give the program the upper hand in the game.</a:t>
            </a:r>
          </a:p>
          <a:p>
            <a:endParaRPr lang="en-US" sz="1400" dirty="0"/>
          </a:p>
          <a:p>
            <a:r>
              <a:rPr lang="en-US" sz="1400" dirty="0" smtClean="0"/>
              <a:t>Here is our attempt at just that without using what we call Neural Networks (just like the human mind), rather we used Alpha-Beta search trees to be able to look far enough ahead to get possible outcomes and make the most efficient choice</a:t>
            </a:r>
            <a:endParaRPr lang="en-US" sz="1400" dirty="0"/>
          </a:p>
        </p:txBody>
      </p:sp>
    </p:spTree>
    <p:extLst>
      <p:ext uri="{BB962C8B-B14F-4D97-AF65-F5344CB8AC3E}">
        <p14:creationId xmlns:p14="http://schemas.microsoft.com/office/powerpoint/2010/main" val="120743032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 y="0"/>
            <a:ext cx="12192001" cy="769441"/>
          </a:xfrm>
          <a:prstGeom prst="rect">
            <a:avLst/>
          </a:prstGeom>
          <a:noFill/>
        </p:spPr>
        <p:txBody>
          <a:bodyPr wrap="square" rtlCol="0">
            <a:spAutoFit/>
          </a:bodyPr>
          <a:lstStyle/>
          <a:p>
            <a:pPr algn="ctr"/>
            <a:r>
              <a:rPr lang="en-US" sz="4400" dirty="0" smtClean="0"/>
              <a:t>Heuristics and Alpha-Beta</a:t>
            </a:r>
            <a:endParaRPr lang="en-US" sz="4400" dirty="0"/>
          </a:p>
        </p:txBody>
      </p:sp>
      <p:sp>
        <p:nvSpPr>
          <p:cNvPr id="5" name="TextBox 4"/>
          <p:cNvSpPr txBox="1"/>
          <p:nvPr/>
        </p:nvSpPr>
        <p:spPr>
          <a:xfrm>
            <a:off x="283778" y="903890"/>
            <a:ext cx="2087879" cy="369332"/>
          </a:xfrm>
          <a:prstGeom prst="rect">
            <a:avLst/>
          </a:prstGeom>
          <a:noFill/>
        </p:spPr>
        <p:txBody>
          <a:bodyPr wrap="none" rtlCol="0">
            <a:spAutoFit/>
          </a:bodyPr>
          <a:lstStyle/>
          <a:p>
            <a:r>
              <a:rPr lang="en-US" u="sng" dirty="0" smtClean="0"/>
              <a:t>What is Alpha-Beta?</a:t>
            </a:r>
            <a:endParaRPr lang="en-US" u="sng" dirty="0"/>
          </a:p>
        </p:txBody>
      </p:sp>
      <p:sp>
        <p:nvSpPr>
          <p:cNvPr id="6" name="TextBox 5"/>
          <p:cNvSpPr txBox="1"/>
          <p:nvPr/>
        </p:nvSpPr>
        <p:spPr>
          <a:xfrm>
            <a:off x="283779" y="1407671"/>
            <a:ext cx="4550980" cy="2862322"/>
          </a:xfrm>
          <a:prstGeom prst="rect">
            <a:avLst/>
          </a:prstGeom>
          <a:noFill/>
        </p:spPr>
        <p:txBody>
          <a:bodyPr wrap="square" rtlCol="0">
            <a:spAutoFit/>
          </a:bodyPr>
          <a:lstStyle/>
          <a:p>
            <a:r>
              <a:rPr lang="en-US" dirty="0" smtClean="0"/>
              <a:t>Alpha-Beta is essentially and adversarial search tree which uses min and max values to help it decide what is the best decision for the program to make and lead it to victory</a:t>
            </a:r>
          </a:p>
          <a:p>
            <a:endParaRPr lang="en-US" dirty="0"/>
          </a:p>
          <a:p>
            <a:r>
              <a:rPr lang="en-US" dirty="0" smtClean="0"/>
              <a:t>We use the word ply a good bit; when we talk about ply that means how deep the search tree goes (or how far it will search ahead). Look below for an idea of what this would look like.</a:t>
            </a:r>
            <a:endParaRPr lang="en-US" dirty="0"/>
          </a:p>
        </p:txBody>
      </p:sp>
      <p:sp>
        <p:nvSpPr>
          <p:cNvPr id="7" name="TextBox 6"/>
          <p:cNvSpPr txBox="1"/>
          <p:nvPr/>
        </p:nvSpPr>
        <p:spPr>
          <a:xfrm>
            <a:off x="7315199" y="4262276"/>
            <a:ext cx="2023503" cy="369332"/>
          </a:xfrm>
          <a:prstGeom prst="rect">
            <a:avLst/>
          </a:prstGeom>
          <a:noFill/>
        </p:spPr>
        <p:txBody>
          <a:bodyPr wrap="none" rtlCol="0">
            <a:spAutoFit/>
          </a:bodyPr>
          <a:lstStyle/>
          <a:p>
            <a:r>
              <a:rPr lang="en-US" u="sng" dirty="0" smtClean="0"/>
              <a:t>What is a heuristic?</a:t>
            </a:r>
            <a:endParaRPr lang="en-US" u="sng" dirty="0"/>
          </a:p>
        </p:txBody>
      </p:sp>
      <p:sp>
        <p:nvSpPr>
          <p:cNvPr id="8" name="TextBox 7"/>
          <p:cNvSpPr txBox="1"/>
          <p:nvPr/>
        </p:nvSpPr>
        <p:spPr>
          <a:xfrm>
            <a:off x="7315199" y="4631608"/>
            <a:ext cx="4361793" cy="2031325"/>
          </a:xfrm>
          <a:prstGeom prst="rect">
            <a:avLst/>
          </a:prstGeom>
          <a:noFill/>
        </p:spPr>
        <p:txBody>
          <a:bodyPr wrap="square" rtlCol="0">
            <a:spAutoFit/>
          </a:bodyPr>
          <a:lstStyle/>
          <a:p>
            <a:r>
              <a:rPr lang="en-US" dirty="0" smtClean="0"/>
              <a:t>A way to compare states giving them numerical value in which Alpha-Beta will prioritizes those states in whatever manner you want it to. These help Alpha-Beta figure out the best move to take by giving it the most probable position of pieces and doing the algorithm with those values it gives.</a:t>
            </a:r>
            <a:endParaRPr lang="en-US" dirty="0"/>
          </a:p>
        </p:txBody>
      </p:sp>
      <p:pic>
        <p:nvPicPr>
          <p:cNvPr id="9" name="Picture 8"/>
          <p:cNvPicPr>
            <a:picLocks noChangeAspect="1"/>
          </p:cNvPicPr>
          <p:nvPr/>
        </p:nvPicPr>
        <p:blipFill>
          <a:blip r:embed="rId2"/>
          <a:stretch>
            <a:fillRect/>
          </a:stretch>
        </p:blipFill>
        <p:spPr>
          <a:xfrm>
            <a:off x="1912883" y="4103262"/>
            <a:ext cx="2921876" cy="2557779"/>
          </a:xfrm>
          <a:prstGeom prst="rect">
            <a:avLst/>
          </a:prstGeom>
        </p:spPr>
      </p:pic>
      <p:sp>
        <p:nvSpPr>
          <p:cNvPr id="10" name="Rectangle 9"/>
          <p:cNvSpPr/>
          <p:nvPr/>
        </p:nvSpPr>
        <p:spPr>
          <a:xfrm>
            <a:off x="7199586" y="1135117"/>
            <a:ext cx="4477406" cy="28062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7160302" y="835627"/>
            <a:ext cx="1773755" cy="307777"/>
          </a:xfrm>
          <a:prstGeom prst="rect">
            <a:avLst/>
          </a:prstGeom>
          <a:noFill/>
        </p:spPr>
        <p:txBody>
          <a:bodyPr wrap="none" rtlCol="0">
            <a:spAutoFit/>
          </a:bodyPr>
          <a:lstStyle/>
          <a:p>
            <a:r>
              <a:rPr lang="en-US" sz="1400" dirty="0" smtClean="0"/>
              <a:t>Fourth Heuristic Code</a:t>
            </a:r>
            <a:endParaRPr lang="en-US" sz="1400" dirty="0"/>
          </a:p>
        </p:txBody>
      </p:sp>
      <p:sp>
        <p:nvSpPr>
          <p:cNvPr id="12" name="TextBox 11"/>
          <p:cNvSpPr txBox="1"/>
          <p:nvPr/>
        </p:nvSpPr>
        <p:spPr>
          <a:xfrm>
            <a:off x="7242739" y="1143404"/>
            <a:ext cx="4038285" cy="2708434"/>
          </a:xfrm>
          <a:prstGeom prst="rect">
            <a:avLst/>
          </a:prstGeom>
          <a:noFill/>
        </p:spPr>
        <p:txBody>
          <a:bodyPr wrap="none" rtlCol="0">
            <a:spAutoFit/>
          </a:bodyPr>
          <a:lstStyle/>
          <a:p>
            <a:r>
              <a:rPr lang="en-US" sz="1000" dirty="0" smtClean="0">
                <a:effectLst/>
              </a:rPr>
              <a:t>a</a:t>
            </a:r>
            <a:r>
              <a:rPr lang="en-US" sz="1000" dirty="0" smtClean="0"/>
              <a:t> = </a:t>
            </a:r>
            <a:r>
              <a:rPr lang="en-US" sz="1000" dirty="0" err="1" smtClean="0"/>
              <a:t>board.get</a:t>
            </a:r>
            <a:r>
              <a:rPr lang="en-US" sz="1000" dirty="0" smtClean="0"/>
              <a:t>(</a:t>
            </a:r>
            <a:r>
              <a:rPr lang="en-US" sz="1000" dirty="0" err="1"/>
              <a:t>self</a:t>
            </a:r>
            <a:r>
              <a:rPr lang="en-US" sz="1000" dirty="0" err="1" smtClean="0"/>
              <a:t>.h</a:t>
            </a:r>
            <a:r>
              <a:rPr lang="en-US" sz="1000" dirty="0" smtClean="0"/>
              <a:t> - </a:t>
            </a:r>
            <a:r>
              <a:rPr lang="en-US" sz="1000" dirty="0"/>
              <a:t>1</a:t>
            </a:r>
            <a:r>
              <a:rPr lang="en-US" sz="1000" dirty="0" smtClean="0"/>
              <a:t>) - </a:t>
            </a:r>
            <a:r>
              <a:rPr lang="en-US" sz="1000" dirty="0" err="1" smtClean="0"/>
              <a:t>board.get</a:t>
            </a:r>
            <a:r>
              <a:rPr lang="en-US" sz="1000" dirty="0" smtClean="0"/>
              <a:t>(</a:t>
            </a:r>
            <a:r>
              <a:rPr lang="en-US" sz="1000" dirty="0" err="1"/>
              <a:t>int</a:t>
            </a:r>
            <a:r>
              <a:rPr lang="en-US" sz="1000" dirty="0" smtClean="0"/>
              <a:t>(</a:t>
            </a:r>
            <a:r>
              <a:rPr lang="en-US" sz="1000" dirty="0" err="1"/>
              <a:t>self</a:t>
            </a:r>
            <a:r>
              <a:rPr lang="en-US" sz="1000" dirty="0" err="1" smtClean="0"/>
              <a:t>.h</a:t>
            </a:r>
            <a:r>
              <a:rPr lang="en-US" sz="1000" dirty="0" smtClean="0"/>
              <a:t>/</a:t>
            </a:r>
            <a:r>
              <a:rPr lang="en-US" sz="1000" dirty="0"/>
              <a:t>2 </a:t>
            </a:r>
            <a:r>
              <a:rPr lang="en-US" sz="1000" dirty="0" smtClean="0"/>
              <a:t>- </a:t>
            </a:r>
            <a:r>
              <a:rPr lang="en-US" sz="1000" dirty="0"/>
              <a:t>1</a:t>
            </a:r>
            <a:r>
              <a:rPr lang="en-US" sz="1000" dirty="0" smtClean="0"/>
              <a:t>))b = </a:t>
            </a:r>
            <a:r>
              <a:rPr lang="en-US" sz="1000" dirty="0"/>
              <a:t>0</a:t>
            </a:r>
            <a:br>
              <a:rPr lang="en-US" sz="1000" dirty="0"/>
            </a:br>
            <a:r>
              <a:rPr lang="en-US" sz="1000" dirty="0" smtClean="0"/>
              <a:t>c = </a:t>
            </a:r>
            <a:r>
              <a:rPr lang="en-US" sz="1000" dirty="0"/>
              <a:t>0</a:t>
            </a:r>
            <a:br>
              <a:rPr lang="en-US" sz="1000" dirty="0"/>
            </a:br>
            <a:r>
              <a:rPr lang="en-US" sz="1000" b="1" dirty="0"/>
              <a:t>for </a:t>
            </a:r>
            <a:r>
              <a:rPr lang="en-US" sz="1000" dirty="0" smtClean="0"/>
              <a:t>x </a:t>
            </a:r>
            <a:r>
              <a:rPr lang="en-US" sz="1000" b="1" dirty="0"/>
              <a:t>in </a:t>
            </a:r>
            <a:r>
              <a:rPr lang="en-US" sz="1000" dirty="0"/>
              <a:t>range</a:t>
            </a:r>
            <a:r>
              <a:rPr lang="en-US" sz="1000" dirty="0" smtClean="0"/>
              <a:t>(</a:t>
            </a:r>
            <a:r>
              <a:rPr lang="en-US" sz="1000" dirty="0"/>
              <a:t>0</a:t>
            </a:r>
            <a:r>
              <a:rPr lang="en-US" sz="1000" dirty="0" smtClean="0"/>
              <a:t>, </a:t>
            </a:r>
            <a:r>
              <a:rPr lang="en-US" sz="1000" dirty="0" err="1"/>
              <a:t>int</a:t>
            </a:r>
            <a:r>
              <a:rPr lang="en-US" sz="1000" dirty="0" smtClean="0"/>
              <a:t>(</a:t>
            </a:r>
            <a:r>
              <a:rPr lang="en-US" sz="1000" dirty="0" err="1"/>
              <a:t>self</a:t>
            </a:r>
            <a:r>
              <a:rPr lang="en-US" sz="1000" dirty="0" err="1" smtClean="0"/>
              <a:t>.h</a:t>
            </a:r>
            <a:r>
              <a:rPr lang="en-US" sz="1000" dirty="0" smtClean="0"/>
              <a:t>/</a:t>
            </a:r>
            <a:r>
              <a:rPr lang="en-US" sz="1000" dirty="0"/>
              <a:t>2 </a:t>
            </a:r>
            <a:r>
              <a:rPr lang="en-US" sz="1000" dirty="0" smtClean="0"/>
              <a:t>- </a:t>
            </a:r>
            <a:r>
              <a:rPr lang="en-US" sz="1000" dirty="0"/>
              <a:t>1</a:t>
            </a:r>
            <a:r>
              <a:rPr lang="en-US" sz="1000" dirty="0" smtClean="0"/>
              <a:t>)):</a:t>
            </a:r>
            <a:br>
              <a:rPr lang="en-US" sz="1000" dirty="0" smtClean="0"/>
            </a:br>
            <a:r>
              <a:rPr lang="en-US" sz="1000" dirty="0" smtClean="0"/>
              <a:t>          y = </a:t>
            </a:r>
            <a:r>
              <a:rPr lang="en-US" sz="1000" dirty="0" err="1" smtClean="0"/>
              <a:t>board.get</a:t>
            </a:r>
            <a:r>
              <a:rPr lang="en-US" sz="1000" dirty="0" smtClean="0"/>
              <a:t>(x) % </a:t>
            </a:r>
            <a:r>
              <a:rPr lang="en-US" sz="1000" dirty="0" err="1"/>
              <a:t>self</a:t>
            </a:r>
            <a:r>
              <a:rPr lang="en-US" sz="1000" dirty="0" err="1" smtClean="0"/>
              <a:t>.h</a:t>
            </a:r>
            <a:r>
              <a:rPr lang="en-US" sz="1000" dirty="0" smtClean="0"/>
              <a:t/>
            </a:r>
            <a:br>
              <a:rPr lang="en-US" sz="1000" dirty="0" smtClean="0"/>
            </a:br>
            <a:r>
              <a:rPr lang="en-US" sz="1000" dirty="0" smtClean="0"/>
              <a:t>          d = (</a:t>
            </a:r>
            <a:r>
              <a:rPr lang="en-US" sz="1000" dirty="0" err="1"/>
              <a:t>self</a:t>
            </a:r>
            <a:r>
              <a:rPr lang="en-US" sz="1000" dirty="0" err="1" smtClean="0"/>
              <a:t>.h</a:t>
            </a:r>
            <a:r>
              <a:rPr lang="en-US" sz="1000" dirty="0" smtClean="0"/>
              <a:t> - </a:t>
            </a:r>
            <a:r>
              <a:rPr lang="en-US" sz="1000" dirty="0"/>
              <a:t>2</a:t>
            </a:r>
            <a:r>
              <a:rPr lang="en-US" sz="1000" dirty="0" smtClean="0"/>
              <a:t>) - ((x) % </a:t>
            </a:r>
            <a:r>
              <a:rPr lang="en-US" sz="1000" dirty="0" err="1"/>
              <a:t>self</a:t>
            </a:r>
            <a:r>
              <a:rPr lang="en-US" sz="1000" dirty="0" err="1" smtClean="0"/>
              <a:t>.h</a:t>
            </a:r>
            <a:r>
              <a:rPr lang="en-US" sz="1000" dirty="0" smtClean="0"/>
              <a:t>)</a:t>
            </a:r>
            <a:br>
              <a:rPr lang="en-US" sz="1000" dirty="0" smtClean="0"/>
            </a:br>
            <a:r>
              <a:rPr lang="en-US" sz="1000" dirty="0" smtClean="0"/>
              <a:t>                    </a:t>
            </a:r>
            <a:r>
              <a:rPr lang="en-US" sz="1000" b="1" dirty="0" smtClean="0"/>
              <a:t>if </a:t>
            </a:r>
            <a:r>
              <a:rPr lang="en-US" sz="1000" dirty="0" smtClean="0"/>
              <a:t>y &lt; </a:t>
            </a:r>
            <a:r>
              <a:rPr lang="en-US" sz="1000" dirty="0" err="1"/>
              <a:t>int</a:t>
            </a:r>
            <a:r>
              <a:rPr lang="en-US" sz="1000" dirty="0" smtClean="0"/>
              <a:t>(</a:t>
            </a:r>
            <a:r>
              <a:rPr lang="en-US" sz="1000" dirty="0" err="1"/>
              <a:t>self</a:t>
            </a:r>
            <a:r>
              <a:rPr lang="en-US" sz="1000" dirty="0" err="1" smtClean="0"/>
              <a:t>.h</a:t>
            </a:r>
            <a:r>
              <a:rPr lang="en-US" sz="1000" dirty="0" smtClean="0"/>
              <a:t> / </a:t>
            </a:r>
            <a:r>
              <a:rPr lang="en-US" sz="1000" dirty="0"/>
              <a:t>2</a:t>
            </a:r>
            <a:r>
              <a:rPr lang="en-US" sz="1000" dirty="0" smtClean="0"/>
              <a:t>) </a:t>
            </a:r>
            <a:r>
              <a:rPr lang="en-US" sz="1000" b="1" dirty="0"/>
              <a:t>and </a:t>
            </a:r>
            <a:r>
              <a:rPr lang="en-US" sz="1000" dirty="0" err="1" smtClean="0"/>
              <a:t>board.get</a:t>
            </a:r>
            <a:r>
              <a:rPr lang="en-US" sz="1000" dirty="0" smtClean="0"/>
              <a:t>(y) == </a:t>
            </a:r>
            <a:r>
              <a:rPr lang="en-US" sz="1000" dirty="0"/>
              <a:t>0 </a:t>
            </a:r>
            <a:r>
              <a:rPr lang="en-US" sz="1000" b="1" dirty="0"/>
              <a:t>and </a:t>
            </a:r>
            <a:r>
              <a:rPr lang="en-US" sz="1000" dirty="0" err="1" smtClean="0"/>
              <a:t>board.get</a:t>
            </a:r>
            <a:r>
              <a:rPr lang="en-US" sz="1000" dirty="0" smtClean="0"/>
              <a:t>(d) != </a:t>
            </a:r>
            <a:r>
              <a:rPr lang="en-US" sz="1000" dirty="0"/>
              <a:t>0</a:t>
            </a:r>
            <a:r>
              <a:rPr lang="en-US" sz="1000" dirty="0" smtClean="0"/>
              <a:t>:</a:t>
            </a:r>
            <a:br>
              <a:rPr lang="en-US" sz="1000" dirty="0" smtClean="0"/>
            </a:br>
            <a:r>
              <a:rPr lang="en-US" sz="1000" dirty="0" smtClean="0"/>
              <a:t>                              b += board[d]</a:t>
            </a:r>
            <a:br>
              <a:rPr lang="en-US" sz="1000" dirty="0" smtClean="0"/>
            </a:br>
            <a:r>
              <a:rPr lang="en-US" sz="1000" b="1" dirty="0"/>
              <a:t>for </a:t>
            </a:r>
            <a:r>
              <a:rPr lang="en-US" sz="1000" dirty="0" smtClean="0"/>
              <a:t>x </a:t>
            </a:r>
            <a:r>
              <a:rPr lang="en-US" sz="1000" b="1" dirty="0"/>
              <a:t>in </a:t>
            </a:r>
            <a:r>
              <a:rPr lang="en-US" sz="1000" dirty="0"/>
              <a:t>range</a:t>
            </a:r>
            <a:r>
              <a:rPr lang="en-US" sz="1000" dirty="0" smtClean="0"/>
              <a:t>(</a:t>
            </a:r>
            <a:r>
              <a:rPr lang="en-US" sz="1000" dirty="0" err="1"/>
              <a:t>int</a:t>
            </a:r>
            <a:r>
              <a:rPr lang="en-US" sz="1000" dirty="0" smtClean="0"/>
              <a:t>(</a:t>
            </a:r>
            <a:r>
              <a:rPr lang="en-US" sz="1000" dirty="0" err="1"/>
              <a:t>self</a:t>
            </a:r>
            <a:r>
              <a:rPr lang="en-US" sz="1000" dirty="0" err="1" smtClean="0"/>
              <a:t>.h</a:t>
            </a:r>
            <a:r>
              <a:rPr lang="en-US" sz="1000" dirty="0" smtClean="0"/>
              <a:t>/</a:t>
            </a:r>
            <a:r>
              <a:rPr lang="en-US" sz="1000" dirty="0"/>
              <a:t>2</a:t>
            </a:r>
            <a:r>
              <a:rPr lang="en-US" sz="1000" dirty="0" smtClean="0"/>
              <a:t>), </a:t>
            </a:r>
            <a:r>
              <a:rPr lang="en-US" sz="1000" dirty="0" err="1"/>
              <a:t>int</a:t>
            </a:r>
            <a:r>
              <a:rPr lang="en-US" sz="1000" dirty="0" smtClean="0"/>
              <a:t>(</a:t>
            </a:r>
            <a:r>
              <a:rPr lang="en-US" sz="1000" dirty="0" err="1"/>
              <a:t>self</a:t>
            </a:r>
            <a:r>
              <a:rPr lang="en-US" sz="1000" dirty="0" err="1" smtClean="0"/>
              <a:t>.h</a:t>
            </a:r>
            <a:r>
              <a:rPr lang="en-US" sz="1000" dirty="0" smtClean="0"/>
              <a:t> - </a:t>
            </a:r>
            <a:r>
              <a:rPr lang="en-US" sz="1000" dirty="0"/>
              <a:t>1</a:t>
            </a:r>
            <a:r>
              <a:rPr lang="en-US" sz="1000" dirty="0" smtClean="0"/>
              <a:t>)):</a:t>
            </a:r>
            <a:br>
              <a:rPr lang="en-US" sz="1000" dirty="0" smtClean="0"/>
            </a:br>
            <a:r>
              <a:rPr lang="en-US" sz="1000" dirty="0" smtClean="0"/>
              <a:t>          y = </a:t>
            </a:r>
            <a:r>
              <a:rPr lang="en-US" sz="1000" dirty="0" err="1" smtClean="0"/>
              <a:t>board.get</a:t>
            </a:r>
            <a:r>
              <a:rPr lang="en-US" sz="1000" dirty="0" smtClean="0"/>
              <a:t>(x) % </a:t>
            </a:r>
            <a:r>
              <a:rPr lang="en-US" sz="1000" dirty="0" err="1"/>
              <a:t>self</a:t>
            </a:r>
            <a:r>
              <a:rPr lang="en-US" sz="1000" dirty="0" err="1" smtClean="0"/>
              <a:t>.h</a:t>
            </a:r>
            <a:r>
              <a:rPr lang="en-US" sz="1000" dirty="0" smtClean="0"/>
              <a:t/>
            </a:r>
            <a:br>
              <a:rPr lang="en-US" sz="1000" dirty="0" smtClean="0"/>
            </a:br>
            <a:r>
              <a:rPr lang="en-US" sz="1000" dirty="0" smtClean="0"/>
              <a:t>          d = (</a:t>
            </a:r>
            <a:r>
              <a:rPr lang="en-US" sz="1000" dirty="0" err="1"/>
              <a:t>self</a:t>
            </a:r>
            <a:r>
              <a:rPr lang="en-US" sz="1000" dirty="0" err="1" smtClean="0"/>
              <a:t>.h</a:t>
            </a:r>
            <a:r>
              <a:rPr lang="en-US" sz="1000" dirty="0" smtClean="0"/>
              <a:t> - </a:t>
            </a:r>
            <a:r>
              <a:rPr lang="en-US" sz="1000" dirty="0"/>
              <a:t>2</a:t>
            </a:r>
            <a:r>
              <a:rPr lang="en-US" sz="1000" dirty="0" smtClean="0"/>
              <a:t>) - ((x) % </a:t>
            </a:r>
            <a:r>
              <a:rPr lang="en-US" sz="1000" dirty="0" err="1"/>
              <a:t>self</a:t>
            </a:r>
            <a:r>
              <a:rPr lang="en-US" sz="1000" dirty="0" err="1" smtClean="0"/>
              <a:t>.h</a:t>
            </a:r>
            <a:r>
              <a:rPr lang="en-US" sz="1000" dirty="0" smtClean="0"/>
              <a:t>)</a:t>
            </a:r>
            <a:br>
              <a:rPr lang="en-US" sz="1000" dirty="0" smtClean="0"/>
            </a:br>
            <a:r>
              <a:rPr lang="en-US" sz="1000" dirty="0" smtClean="0"/>
              <a:t>                    </a:t>
            </a:r>
            <a:r>
              <a:rPr lang="en-US" sz="1000" b="1" dirty="0" smtClean="0"/>
              <a:t>if </a:t>
            </a:r>
            <a:r>
              <a:rPr lang="en-US" sz="1000" dirty="0" smtClean="0"/>
              <a:t>y &gt; </a:t>
            </a:r>
            <a:r>
              <a:rPr lang="en-US" sz="1000" dirty="0" err="1"/>
              <a:t>int</a:t>
            </a:r>
            <a:r>
              <a:rPr lang="en-US" sz="1000" dirty="0" smtClean="0"/>
              <a:t>(</a:t>
            </a:r>
            <a:r>
              <a:rPr lang="en-US" sz="1000" dirty="0" err="1"/>
              <a:t>self</a:t>
            </a:r>
            <a:r>
              <a:rPr lang="en-US" sz="1000" dirty="0" err="1" smtClean="0"/>
              <a:t>.h</a:t>
            </a:r>
            <a:r>
              <a:rPr lang="en-US" sz="1000" dirty="0" smtClean="0"/>
              <a:t> / </a:t>
            </a:r>
            <a:r>
              <a:rPr lang="en-US" sz="1000" dirty="0"/>
              <a:t>2</a:t>
            </a:r>
            <a:r>
              <a:rPr lang="en-US" sz="1000" dirty="0" smtClean="0"/>
              <a:t>) </a:t>
            </a:r>
            <a:r>
              <a:rPr lang="en-US" sz="1000" b="1" dirty="0"/>
              <a:t>and </a:t>
            </a:r>
            <a:r>
              <a:rPr lang="en-US" sz="1000" dirty="0" err="1" smtClean="0"/>
              <a:t>board.get</a:t>
            </a:r>
            <a:r>
              <a:rPr lang="en-US" sz="1000" dirty="0" smtClean="0"/>
              <a:t>(y) == </a:t>
            </a:r>
            <a:r>
              <a:rPr lang="en-US" sz="1000" dirty="0"/>
              <a:t>0 </a:t>
            </a:r>
            <a:r>
              <a:rPr lang="en-US" sz="1000" b="1" dirty="0"/>
              <a:t>and </a:t>
            </a:r>
            <a:r>
              <a:rPr lang="en-US" sz="1000" dirty="0" err="1" smtClean="0"/>
              <a:t>board.get</a:t>
            </a:r>
            <a:r>
              <a:rPr lang="en-US" sz="1000" dirty="0" smtClean="0"/>
              <a:t>(d) != </a:t>
            </a:r>
            <a:r>
              <a:rPr lang="en-US" sz="1000" dirty="0"/>
              <a:t>0</a:t>
            </a:r>
            <a:r>
              <a:rPr lang="en-US" sz="1000" dirty="0" smtClean="0"/>
              <a:t>:</a:t>
            </a:r>
            <a:br>
              <a:rPr lang="en-US" sz="1000" dirty="0" smtClean="0"/>
            </a:br>
            <a:r>
              <a:rPr lang="en-US" sz="1000" dirty="0" smtClean="0"/>
              <a:t>                              c += board[d]</a:t>
            </a:r>
            <a:br>
              <a:rPr lang="en-US" sz="1000" dirty="0" smtClean="0"/>
            </a:br>
            <a:r>
              <a:rPr lang="en-US" sz="1000" b="1" dirty="0"/>
              <a:t>if </a:t>
            </a:r>
            <a:r>
              <a:rPr lang="en-US" sz="1000" dirty="0" smtClean="0"/>
              <a:t>player == </a:t>
            </a:r>
            <a:r>
              <a:rPr lang="en-US" sz="1000" b="1" dirty="0"/>
              <a:t>'Player'</a:t>
            </a:r>
            <a:r>
              <a:rPr lang="en-US" sz="1000" dirty="0" smtClean="0"/>
              <a:t>:</a:t>
            </a:r>
            <a:br>
              <a:rPr lang="en-US" sz="1000" dirty="0" smtClean="0"/>
            </a:br>
            <a:r>
              <a:rPr lang="en-US" sz="1000" dirty="0" smtClean="0"/>
              <a:t>          </a:t>
            </a:r>
            <a:r>
              <a:rPr lang="en-US" sz="1000" dirty="0" err="1" smtClean="0">
                <a:effectLst/>
              </a:rPr>
              <a:t>util</a:t>
            </a:r>
            <a:r>
              <a:rPr lang="en-US" sz="1000" dirty="0" smtClean="0"/>
              <a:t> = -a + (b - c)</a:t>
            </a:r>
            <a:br>
              <a:rPr lang="en-US" sz="1000" dirty="0" smtClean="0"/>
            </a:br>
            <a:r>
              <a:rPr lang="en-US" sz="1000" b="1" dirty="0"/>
              <a:t>else</a:t>
            </a:r>
            <a:r>
              <a:rPr lang="en-US" sz="1000" dirty="0" smtClean="0"/>
              <a:t>:</a:t>
            </a:r>
            <a:br>
              <a:rPr lang="en-US" sz="1000" dirty="0" smtClean="0"/>
            </a:br>
            <a:r>
              <a:rPr lang="en-US" sz="1000" dirty="0" smtClean="0"/>
              <a:t>          </a:t>
            </a:r>
            <a:r>
              <a:rPr lang="en-US" sz="1000" dirty="0" err="1" smtClean="0">
                <a:effectLst/>
              </a:rPr>
              <a:t>util</a:t>
            </a:r>
            <a:r>
              <a:rPr lang="en-US" sz="1000" dirty="0" smtClean="0"/>
              <a:t> = a + (c - b)</a:t>
            </a:r>
            <a:br>
              <a:rPr lang="en-US" sz="1000" dirty="0" smtClean="0"/>
            </a:br>
            <a:r>
              <a:rPr lang="en-US" sz="1000" b="1" dirty="0"/>
              <a:t>return </a:t>
            </a:r>
            <a:r>
              <a:rPr lang="en-US" sz="1000" dirty="0" err="1" smtClean="0">
                <a:effectLst/>
              </a:rPr>
              <a:t>util</a:t>
            </a:r>
            <a:endParaRPr lang="en-US" sz="1000" dirty="0"/>
          </a:p>
        </p:txBody>
      </p:sp>
    </p:spTree>
    <p:extLst>
      <p:ext uri="{BB962C8B-B14F-4D97-AF65-F5344CB8AC3E}">
        <p14:creationId xmlns:p14="http://schemas.microsoft.com/office/powerpoint/2010/main" val="15165126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0"/>
            <a:ext cx="9144000" cy="6858000"/>
          </a:xfrm>
          <a:prstGeom prst="rect">
            <a:avLst/>
          </a:prstGeom>
        </p:spPr>
      </p:pic>
      <p:sp>
        <p:nvSpPr>
          <p:cNvPr id="5" name="TextBox 4"/>
          <p:cNvSpPr txBox="1"/>
          <p:nvPr/>
        </p:nvSpPr>
        <p:spPr>
          <a:xfrm>
            <a:off x="1" y="0"/>
            <a:ext cx="1524000" cy="2031325"/>
          </a:xfrm>
          <a:prstGeom prst="rect">
            <a:avLst/>
          </a:prstGeom>
          <a:noFill/>
        </p:spPr>
        <p:txBody>
          <a:bodyPr wrap="square" rtlCol="0">
            <a:spAutoFit/>
          </a:bodyPr>
          <a:lstStyle/>
          <a:p>
            <a:r>
              <a:rPr lang="en-US" dirty="0" smtClean="0"/>
              <a:t>Rough drawing of what we used to make this </a:t>
            </a:r>
            <a:r>
              <a:rPr lang="en-US" dirty="0" err="1" smtClean="0"/>
              <a:t>powerpoint</a:t>
            </a:r>
            <a:r>
              <a:rPr lang="en-US" dirty="0" smtClean="0"/>
              <a:t>. with modifications</a:t>
            </a:r>
            <a:endParaRPr lang="en-US" dirty="0"/>
          </a:p>
        </p:txBody>
      </p:sp>
    </p:spTree>
    <p:extLst>
      <p:ext uri="{BB962C8B-B14F-4D97-AF65-F5344CB8AC3E}">
        <p14:creationId xmlns:p14="http://schemas.microsoft.com/office/powerpoint/2010/main" val="100508840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TotalTime>
  <Words>650</Words>
  <Application>Microsoft Macintosh PowerPoint</Application>
  <PresentationFormat>Widescreen</PresentationFormat>
  <Paragraphs>44</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8BIT WONDER Nominal</vt:lpstr>
      <vt:lpstr>Calibri</vt:lpstr>
      <vt:lpstr>Calibri Light</vt:lpstr>
      <vt:lpstr>Arial</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account</dc:creator>
  <cp:lastModifiedBy>Microsoft account</cp:lastModifiedBy>
  <cp:revision>7</cp:revision>
  <dcterms:created xsi:type="dcterms:W3CDTF">2016-11-27T01:39:11Z</dcterms:created>
  <dcterms:modified xsi:type="dcterms:W3CDTF">2016-11-27T02:42:46Z</dcterms:modified>
</cp:coreProperties>
</file>

<file path=docProps/thumbnail.jpeg>
</file>